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97" r:id="rId5"/>
    <p:sldId id="298" r:id="rId6"/>
    <p:sldId id="300" r:id="rId7"/>
    <p:sldId id="299" r:id="rId8"/>
    <p:sldId id="301" r:id="rId9"/>
    <p:sldId id="258" r:id="rId10"/>
    <p:sldId id="256" r:id="rId11"/>
    <p:sldId id="257" r:id="rId12"/>
    <p:sldId id="261" r:id="rId13"/>
    <p:sldId id="262" r:id="rId14"/>
    <p:sldId id="263" r:id="rId15"/>
    <p:sldId id="264" r:id="rId16"/>
    <p:sldId id="265" r:id="rId17"/>
    <p:sldId id="266" r:id="rId18"/>
    <p:sldId id="323" r:id="rId19"/>
    <p:sldId id="322" r:id="rId20"/>
    <p:sldId id="268" r:id="rId21"/>
    <p:sldId id="269" r:id="rId22"/>
    <p:sldId id="270" r:id="rId23"/>
    <p:sldId id="272" r:id="rId24"/>
    <p:sldId id="271" r:id="rId25"/>
    <p:sldId id="273" r:id="rId26"/>
    <p:sldId id="267" r:id="rId27"/>
    <p:sldId id="304"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305" r:id="rId41"/>
    <p:sldId id="286" r:id="rId42"/>
    <p:sldId id="287" r:id="rId43"/>
    <p:sldId id="288" r:id="rId44"/>
    <p:sldId id="289" r:id="rId45"/>
    <p:sldId id="290" r:id="rId46"/>
    <p:sldId id="291" r:id="rId47"/>
    <p:sldId id="292" r:id="rId48"/>
    <p:sldId id="293" r:id="rId49"/>
    <p:sldId id="294" r:id="rId50"/>
    <p:sldId id="295" r:id="rId51"/>
    <p:sldId id="259" r:id="rId52"/>
    <p:sldId id="302" r:id="rId53"/>
    <p:sldId id="324" r:id="rId54"/>
    <p:sldId id="303"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5" autoAdjust="0"/>
    <p:restoredTop sz="84724" autoAdjust="0"/>
  </p:normalViewPr>
  <p:slideViewPr>
    <p:cSldViewPr snapToGrid="0">
      <p:cViewPr varScale="1">
        <p:scale>
          <a:sx n="93" d="100"/>
          <a:sy n="93" d="100"/>
        </p:scale>
        <p:origin x="906"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2/13/2023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767633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Neumann et al. (2019)</a:t>
            </a:r>
          </a:p>
          <a:p>
            <a:endParaRPr lang="en-US" dirty="0"/>
          </a:p>
          <a:p>
            <a:r>
              <a:rPr lang="en-US" dirty="0"/>
              <a:t>Across several vendors, the authors found that the true accuracy of targeting for these Demand-side platforms (DSPs) is extremely low. It could even be better not to use target ads. </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3240794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47398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RDD and in-bound surveys</a:t>
            </a:r>
          </a:p>
          <a:p>
            <a:endParaRPr lang="en-US" dirty="0"/>
          </a:p>
          <a:p>
            <a:r>
              <a:rPr lang="en-US" dirty="0"/>
              <a:t>DONOTCALL registry</a:t>
            </a:r>
          </a:p>
          <a:p>
            <a:endParaRPr lang="en-US" dirty="0"/>
          </a:p>
          <a:p>
            <a:r>
              <a:rPr lang="en-US" dirty="0"/>
              <a:t>You don’t have to memorize these types, you can just review it. Or have it when you take your quiz</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49</a:t>
            </a:fld>
            <a:endParaRPr lang="en-US" dirty="0"/>
          </a:p>
        </p:txBody>
      </p:sp>
    </p:spTree>
    <p:extLst>
      <p:ext uri="{BB962C8B-B14F-4D97-AF65-F5344CB8AC3E}">
        <p14:creationId xmlns:p14="http://schemas.microsoft.com/office/powerpoint/2010/main" val="3369740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52</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0694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70484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94086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2/13/2023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2/13/2023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2/13/2023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2/13/2023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2/13/2023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2/13/2023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2/13/2023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2/13/2023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2/13/2023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2/13/2023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2/13/2023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2/13/2023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retentionscience.com/how-to-build-the-perfect-customer-profil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32.jpg"/><Relationship Id="rId4" Type="http://schemas.openxmlformats.org/officeDocument/2006/relationships/hyperlink" Target="http://publicdomainpictures.net/view-image.php?image=136697&amp;picture=supermarket-stall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3.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34.jpg"/><Relationship Id="rId4" Type="http://schemas.openxmlformats.org/officeDocument/2006/relationships/hyperlink" Target="https://unlimited.hamk.fi/hyvinvointi-ja-sote-ala/simulation-games-vr-safe-patient-car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36.JPG"/><Relationship Id="rId4" Type="http://schemas.openxmlformats.org/officeDocument/2006/relationships/hyperlink" Target="https://pxhere.com/en/photo/144187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39.png"/><Relationship Id="rId7" Type="http://schemas.openxmlformats.org/officeDocument/2006/relationships/image" Target="../media/image41.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0.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42.jpg"/></Relationships>
</file>

<file path=ppt/slides/_rels/slide44.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flickr.com/photos/ell-r-brown/4062386188/"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1.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52.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dirty="0"/>
              <a:t>Check-in</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dirty="0"/>
              <a:t>Often used to divide a population into groups (e.g., for market segmentation purposes) </a:t>
            </a:r>
          </a:p>
          <a:p>
            <a:r>
              <a:rPr lang="en-US" sz="2400" dirty="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dirty="0"/>
              <a:t>Personality: normal patterns of behavior exhibited by an individual; the attributes, traits, and mannerisms that distinguish one individual from another </a:t>
            </a:r>
          </a:p>
          <a:p>
            <a:r>
              <a:rPr lang="en-US" sz="2000" dirty="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478D8-244F-42A9-B223-82C55C23F641}"/>
              </a:ext>
            </a:extLst>
          </p:cNvPr>
          <p:cNvSpPr>
            <a:spLocks noGrp="1"/>
          </p:cNvSpPr>
          <p:nvPr>
            <p:ph type="title"/>
          </p:nvPr>
        </p:nvSpPr>
        <p:spPr>
          <a:xfrm>
            <a:off x="630936" y="639520"/>
            <a:ext cx="3429000" cy="1719072"/>
          </a:xfrm>
        </p:spPr>
        <p:txBody>
          <a:bodyPr anchor="b">
            <a:normAutofit/>
          </a:bodyPr>
          <a:lstStyle/>
          <a:p>
            <a:r>
              <a:rPr lang="en-US" sz="5400"/>
              <a:t>iClicker Polls</a:t>
            </a:r>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347090-83CA-48E0-BF7C-52E653A460CE}"/>
              </a:ext>
            </a:extLst>
          </p:cNvPr>
          <p:cNvSpPr>
            <a:spLocks noGrp="1"/>
          </p:cNvSpPr>
          <p:nvPr>
            <p:ph idx="1"/>
          </p:nvPr>
        </p:nvSpPr>
        <p:spPr>
          <a:xfrm>
            <a:off x="630936" y="2807208"/>
            <a:ext cx="3429000" cy="3410712"/>
          </a:xfrm>
        </p:spPr>
        <p:txBody>
          <a:bodyPr anchor="t">
            <a:normAutofit/>
          </a:bodyPr>
          <a:lstStyle/>
          <a:p>
            <a:pPr marL="0" indent="0">
              <a:buNone/>
            </a:pPr>
            <a:r>
              <a:rPr lang="en-US" sz="2200"/>
              <a:t>Can you trust data from third-party companies (e.g., Google or Facebook) that have already developed consumer profiles with sophisticated tools (e.g., machine learning or AI)?</a:t>
            </a:r>
          </a:p>
          <a:p>
            <a:r>
              <a:rPr lang="en-US" sz="2200"/>
              <a:t>Yes</a:t>
            </a:r>
          </a:p>
          <a:p>
            <a:r>
              <a:rPr lang="en-US" sz="2200"/>
              <a:t>No</a:t>
            </a:r>
          </a:p>
        </p:txBody>
      </p:sp>
      <p:pic>
        <p:nvPicPr>
          <p:cNvPr id="8" name="Picture 7" descr="Diagram&#10;&#10;Description automatically generated">
            <a:extLst>
              <a:ext uri="{FF2B5EF4-FFF2-40B4-BE49-F238E27FC236}">
                <a16:creationId xmlns:a16="http://schemas.microsoft.com/office/drawing/2014/main" id="{C214B5F4-3E7E-49DA-B946-BB92A57D86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539107"/>
            <a:ext cx="6903720" cy="3779786"/>
          </a:xfrm>
          <a:prstGeom prst="rect">
            <a:avLst/>
          </a:prstGeom>
        </p:spPr>
      </p:pic>
      <p:sp>
        <p:nvSpPr>
          <p:cNvPr id="4" name="Footer Placeholder 3">
            <a:extLst>
              <a:ext uri="{FF2B5EF4-FFF2-40B4-BE49-F238E27FC236}">
                <a16:creationId xmlns:a16="http://schemas.microsoft.com/office/drawing/2014/main" id="{9E820F9B-7F41-4C73-AF80-15FAA6B9DB0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464447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D6E3-E8E2-4554-94B5-1EEB5E31293A}"/>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4800"/>
              <a:t>Caveat – Careful with black box methods</a:t>
            </a:r>
          </a:p>
        </p:txBody>
      </p:sp>
      <p:pic>
        <p:nvPicPr>
          <p:cNvPr id="9" name="Picture 8" descr="Graphical user interface, text, application&#10;&#10;Description automatically generated">
            <a:extLst>
              <a:ext uri="{FF2B5EF4-FFF2-40B4-BE49-F238E27FC236}">
                <a16:creationId xmlns:a16="http://schemas.microsoft.com/office/drawing/2014/main" id="{CAD361AA-28EA-45A7-AF17-40018CA6CDDA}"/>
              </a:ext>
            </a:extLst>
          </p:cNvPr>
          <p:cNvPicPr>
            <a:picLocks noChangeAspect="1"/>
          </p:cNvPicPr>
          <p:nvPr/>
        </p:nvPicPr>
        <p:blipFill>
          <a:blip r:embed="rId3"/>
          <a:stretch>
            <a:fillRect/>
          </a:stretch>
        </p:blipFill>
        <p:spPr>
          <a:xfrm>
            <a:off x="838199" y="3362707"/>
            <a:ext cx="5140661" cy="1953450"/>
          </a:xfrm>
          <a:prstGeom prst="rect">
            <a:avLst/>
          </a:prstGeom>
        </p:spPr>
      </p:pic>
      <p:pic>
        <p:nvPicPr>
          <p:cNvPr id="11" name="Picture 10" descr="Table&#10;&#10;Description automatically generated">
            <a:extLst>
              <a:ext uri="{FF2B5EF4-FFF2-40B4-BE49-F238E27FC236}">
                <a16:creationId xmlns:a16="http://schemas.microsoft.com/office/drawing/2014/main" id="{1DCB65D2-E25D-4E3C-9E32-6639E5ED18F0}"/>
              </a:ext>
            </a:extLst>
          </p:cNvPr>
          <p:cNvPicPr>
            <a:picLocks noChangeAspect="1"/>
          </p:cNvPicPr>
          <p:nvPr/>
        </p:nvPicPr>
        <p:blipFill>
          <a:blip r:embed="rId4"/>
          <a:stretch>
            <a:fillRect/>
          </a:stretch>
        </p:blipFill>
        <p:spPr>
          <a:xfrm>
            <a:off x="6757424" y="2399494"/>
            <a:ext cx="4052092" cy="3879878"/>
          </a:xfrm>
          <a:prstGeom prst="rect">
            <a:avLst/>
          </a:prstGeom>
        </p:spPr>
      </p:pic>
      <p:sp>
        <p:nvSpPr>
          <p:cNvPr id="4" name="Footer Placeholder 3">
            <a:extLst>
              <a:ext uri="{FF2B5EF4-FFF2-40B4-BE49-F238E27FC236}">
                <a16:creationId xmlns:a16="http://schemas.microsoft.com/office/drawing/2014/main" id="{6854D0C5-CF33-401B-86D1-0B391F534DD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660F3C6B-C5E8-491A-AD22-D08A0D09EA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spTree>
    <p:extLst>
      <p:ext uri="{BB962C8B-B14F-4D97-AF65-F5344CB8AC3E}">
        <p14:creationId xmlns:p14="http://schemas.microsoft.com/office/powerpoint/2010/main" val="1112967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dirty="0"/>
              <a:t>Unaided Recall: For what products and brands do you remember seeing ads? </a:t>
            </a:r>
          </a:p>
          <a:p>
            <a:r>
              <a:rPr lang="en-US" sz="2200" dirty="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dirty="0"/>
              <a:t>A need, a want, a drive, a wish, a desire, an impulse, or any inner state that energizes, activates, moves, directs, or channels behavior toward goals </a:t>
            </a:r>
          </a:p>
          <a:p>
            <a:pPr lvl="1"/>
            <a:r>
              <a:rPr lang="en-US" sz="2200" dirty="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dirty="0"/>
              <a:t>What subjects have done or are doing </a:t>
            </a:r>
          </a:p>
          <a:p>
            <a:pPr lvl="1"/>
            <a:r>
              <a:rPr lang="en-US" sz="2200" dirty="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873090E2-E35D-4E1C-ABA6-26DB9C5D18E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4E40D8EF-D0B8-4198-ACD9-F07BB170AC7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0A7E00C3-9990-4BA0-89CF-1A29B3AADED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graphicEl>
                                              <a:dgm id="{2E60CD9F-5C75-4CD8-8067-8C35379A5B2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graphicEl>
                                              <a:dgm id="{D9C13746-7A42-41D4-8641-68FA982B97A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graphicEl>
                                              <a:dgm id="{DDD1F975-687E-4665-BCFE-47C350D07D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an individual’s behavior. </a:t>
            </a:r>
          </a:p>
          <a:p>
            <a:r>
              <a:rPr lang="en-US" dirty="0"/>
              <a:t>Using </a:t>
            </a:r>
            <a:r>
              <a:rPr lang="en-US" b="1" i="1" dirty="0"/>
              <a:t>communication methods</a:t>
            </a:r>
            <a:r>
              <a:rPr lang="en-US" dirty="0"/>
              <a:t>, we can ask a consumer to estimate how many jars of peanut butter he purchased at a particular store in the past year. </a:t>
            </a:r>
          </a:p>
          <a:p>
            <a:r>
              <a:rPr lang="en-US" dirty="0"/>
              <a:t>With </a:t>
            </a:r>
            <a:r>
              <a:rPr lang="en-US" b="1" i="1" dirty="0"/>
              <a:t>observation method</a:t>
            </a:r>
            <a:r>
              <a:rPr lang="en-US" dirty="0"/>
              <a:t>,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3"/>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dirty="0"/>
              <a:t>Personal Interviews </a:t>
            </a:r>
          </a:p>
          <a:p>
            <a:r>
              <a:rPr lang="en-US" sz="1700" dirty="0"/>
              <a:t>Telephone Interviews </a:t>
            </a:r>
          </a:p>
          <a:p>
            <a:r>
              <a:rPr lang="en-US" sz="1700" dirty="0"/>
              <a:t>Mail Surveys</a:t>
            </a:r>
          </a:p>
          <a:p>
            <a:r>
              <a:rPr lang="en-US" sz="1700" dirty="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dirty="0"/>
              <a:t>Direct, face-to-face conservation between a representative of the research organization, the interviewer, and a respondent or interviewee</a:t>
            </a:r>
          </a:p>
          <a:p>
            <a:pPr lvl="1"/>
            <a:r>
              <a:rPr lang="en-US" sz="2200" dirty="0"/>
              <a:t>Can be conducted in lots of different locations (including malls using mall intercepts)</a:t>
            </a:r>
          </a:p>
          <a:p>
            <a:pPr lvl="1"/>
            <a:r>
              <a:rPr lang="en-US" sz="2200" dirty="0"/>
              <a:t>Generally strong sampling control (including higher response rates)</a:t>
            </a:r>
          </a:p>
          <a:p>
            <a:pPr lvl="1"/>
            <a:r>
              <a:rPr lang="en-US" sz="2200" dirty="0"/>
              <a:t>Great flexibility, but higher levels of interviewer bias </a:t>
            </a:r>
          </a:p>
          <a:p>
            <a:pPr lvl="1"/>
            <a:r>
              <a:rPr lang="en-US" sz="2200" dirty="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dirty="0"/>
              <a:t>A survey administered by mail to designated respondents with an accompanying cover letter. The respondents return the questionnaire by mail to the research organization. </a:t>
            </a:r>
          </a:p>
          <a:p>
            <a:r>
              <a:rPr lang="en-US" sz="1900" dirty="0"/>
              <a:t>Lower degree of sampling control (mailing lists often available, but no control over who completes survey, and often low response rates)</a:t>
            </a:r>
          </a:p>
          <a:p>
            <a:r>
              <a:rPr lang="en-US" sz="1900" dirty="0"/>
              <a:t>No interviewer bias and can offer anonymity, but less flexibility (no explanation or follow-up, no complex materials) </a:t>
            </a:r>
          </a:p>
          <a:p>
            <a:r>
              <a:rPr lang="en-US" sz="1900" dirty="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dirty="0"/>
              <a:t>A method of administration that relies on the web for completing the survey </a:t>
            </a:r>
          </a:p>
          <a:p>
            <a:r>
              <a:rPr lang="en-US" sz="2200" dirty="0"/>
              <a:t>Explosion in use over the past decade </a:t>
            </a:r>
          </a:p>
          <a:p>
            <a:r>
              <a:rPr lang="en-US" sz="2200" dirty="0"/>
              <a:t>Email lists and panels are readily available, but it’s difficult to know how you are really contacting, response rates are often very low </a:t>
            </a:r>
          </a:p>
          <a:p>
            <a:r>
              <a:rPr lang="en-US" sz="2200" dirty="0"/>
              <a:t>Good flexibility: visuals and complex material possible </a:t>
            </a:r>
          </a:p>
          <a:p>
            <a:r>
              <a:rPr lang="en-US" sz="2200" dirty="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3"/>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3844EE9-2895-4B7B-A445-00BA9172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D33479A-8B2A-BC69-C20B-97C07D4CCD81}"/>
              </a:ext>
            </a:extLst>
          </p:cNvPr>
          <p:cNvSpPr>
            <a:spLocks noGrp="1"/>
          </p:cNvSpPr>
          <p:nvPr>
            <p:ph type="title"/>
          </p:nvPr>
        </p:nvSpPr>
        <p:spPr>
          <a:xfrm>
            <a:off x="5506019" y="1107860"/>
            <a:ext cx="5847781" cy="1046671"/>
          </a:xfrm>
        </p:spPr>
        <p:txBody>
          <a:bodyPr>
            <a:normAutofit/>
          </a:bodyPr>
          <a:lstStyle/>
          <a:p>
            <a:r>
              <a:rPr lang="en-US" sz="2800"/>
              <a:t>Case 4</a:t>
            </a:r>
          </a:p>
        </p:txBody>
      </p:sp>
      <p:sp>
        <p:nvSpPr>
          <p:cNvPr id="29" name="Rectangle 28">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10" name="Picture 9" descr="A sign on a building&#10;&#10;Description automatically generated with medium confidence">
            <a:extLst>
              <a:ext uri="{FF2B5EF4-FFF2-40B4-BE49-F238E27FC236}">
                <a16:creationId xmlns:a16="http://schemas.microsoft.com/office/drawing/2014/main" id="{F33D92D1-AEBA-8954-3D72-0272EAD76A1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9875"/>
          <a:stretch/>
        </p:blipFill>
        <p:spPr>
          <a:xfrm>
            <a:off x="507584" y="832282"/>
            <a:ext cx="3510438" cy="5193437"/>
          </a:xfrm>
          <a:prstGeom prst="rect">
            <a:avLst/>
          </a:prstGeom>
        </p:spPr>
      </p:pic>
      <p:sp>
        <p:nvSpPr>
          <p:cNvPr id="3" name="Content Placeholder 2">
            <a:extLst>
              <a:ext uri="{FF2B5EF4-FFF2-40B4-BE49-F238E27FC236}">
                <a16:creationId xmlns:a16="http://schemas.microsoft.com/office/drawing/2014/main" id="{3F6C4E87-95F5-FCBE-608A-04470F658E1B}"/>
              </a:ext>
            </a:extLst>
          </p:cNvPr>
          <p:cNvSpPr>
            <a:spLocks noGrp="1"/>
          </p:cNvSpPr>
          <p:nvPr>
            <p:ph idx="1"/>
          </p:nvPr>
        </p:nvSpPr>
        <p:spPr>
          <a:xfrm>
            <a:off x="4681330" y="1808922"/>
            <a:ext cx="7315200" cy="4216797"/>
          </a:xfrm>
        </p:spPr>
        <p:txBody>
          <a:bodyPr anchor="ctr">
            <a:noAutofit/>
          </a:bodyPr>
          <a:lstStyle/>
          <a:p>
            <a:pPr marL="0" indent="0">
              <a:buNone/>
            </a:pPr>
            <a:r>
              <a:rPr lang="en-US" sz="1200" dirty="0"/>
              <a:t>The Red Lion, Ltd., is a chain of 13 bar restaurants located in seven major cities on the east coast. The original Red Lion was opened in 2003 by Albert Campion, an English expatriate. The chain is modeled after the typical English pub. Much of the equipment and furnishings have been collected from actual pubs throughout the British Isles. The </a:t>
            </a:r>
            <a:r>
              <a:rPr lang="en-US" sz="1200"/>
              <a:t>Red Lion sells </a:t>
            </a:r>
            <a:r>
              <a:rPr lang="en-US" sz="1200" dirty="0"/>
              <a:t>typical English dishes such as fish and chips and kidney pie, as well as a variety of sandwiches and a selection of American and English beers. In addition, Mr. Campion claims to have the largest collection of Scotch whiskeys outside of the British Isles. Mr. Campion feels that "the key to the successful operation of a pub is the maintenance of a friendly, intimate ambiance." He would like to personally oversee the operation of each pub, but that has become impossible as the chain has grown. Because of this, Mr. Campion has invested in hiring top-quality managers, most of whom are from England. Despite the care Mr. Campion has taken, he still feels that he needs some mechanism to ensure that the food and service are of consistently high quality. To this end, Mr. Campion is considering four alternative forms of marketing research:</a:t>
            </a:r>
          </a:p>
          <a:p>
            <a:r>
              <a:rPr lang="en-US" sz="1200" dirty="0"/>
              <a:t>A short questionnaire is placed on each table. Customers who have criticism, praise, or suggestions are asked to complete the form and give it to their server.</a:t>
            </a:r>
          </a:p>
          <a:p>
            <a:r>
              <a:rPr lang="en-US" sz="1200" dirty="0"/>
              <a:t>A trained interviewer visits each pub on an unannounced basis.    Selected customers are interviewed as they leave the pub.</a:t>
            </a:r>
          </a:p>
          <a:p>
            <a:r>
              <a:rPr lang="en-US" sz="1200" dirty="0"/>
              <a:t>Mr. Campion contracts a customer experience firm. At the bottom of each customer's receipt is the link to an online survey customers can complete and receive a discount on their next visit to the pub.</a:t>
            </a:r>
          </a:p>
          <a:p>
            <a:r>
              <a:rPr lang="en-US" sz="1200" dirty="0"/>
              <a:t>None of the above. Instead, rely on posts to sites like Yelp and    Facebook to assess customer satisfaction. Discuss the merits of these alternatives and indicate which, if any, you would recommend to Mr. Campion.</a:t>
            </a:r>
          </a:p>
        </p:txBody>
      </p:sp>
      <p:sp>
        <p:nvSpPr>
          <p:cNvPr id="33" name="Rectangle 32">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4" name="Footer Placeholder 3">
            <a:extLst>
              <a:ext uri="{FF2B5EF4-FFF2-40B4-BE49-F238E27FC236}">
                <a16:creationId xmlns:a16="http://schemas.microsoft.com/office/drawing/2014/main" id="{9AA689FF-F630-1A0B-6B28-F787189ED2E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35" name="Rectangle 34">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601"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4159E88-817A-F69D-016A-A281FC88C42B}"/>
              </a:ext>
            </a:extLst>
          </p:cNvPr>
          <p:cNvSpPr txBox="1"/>
          <p:nvPr/>
        </p:nvSpPr>
        <p:spPr>
          <a:xfrm>
            <a:off x="1831206" y="5825664"/>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flickr.com/photos/ell-r-brown/406238618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493272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dirty="0"/>
              <a:t>Read chapter 12</a:t>
            </a:r>
          </a:p>
          <a:p>
            <a:r>
              <a:rPr lang="en-US" sz="2200" dirty="0"/>
              <a:t>Qualtrics Homework – Individual assignment (Sunday)</a:t>
            </a:r>
          </a:p>
          <a:p>
            <a:r>
              <a:rPr lang="en-US" sz="2200" dirty="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5680</TotalTime>
  <Words>3741</Words>
  <Application>Microsoft Office PowerPoint</Application>
  <PresentationFormat>Widescreen</PresentationFormat>
  <Paragraphs>474</Paragraphs>
  <Slides>52</Slides>
  <Notes>40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Franklin Gothic Book</vt:lpstr>
      <vt:lpstr>Lato Extended</vt:lpstr>
      <vt:lpstr>Tw Cen MT</vt:lpstr>
      <vt:lpstr>Office Theme</vt:lpstr>
      <vt:lpstr>Check-in</vt:lpstr>
      <vt:lpstr>iClicker Question</vt:lpstr>
      <vt:lpstr>Construct and Variables</vt:lpstr>
      <vt:lpstr>iClicker Question</vt:lpstr>
      <vt:lpstr>Another representation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iClicker Polls</vt:lpstr>
      <vt:lpstr>Caveat – Careful with black box methods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Case 4</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30</cp:revision>
  <dcterms:created xsi:type="dcterms:W3CDTF">2021-07-05T01:35:48Z</dcterms:created>
  <dcterms:modified xsi:type="dcterms:W3CDTF">2023-02-13T19:36:37Z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